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04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520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9482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7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41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821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744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6318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14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679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4345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2100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7143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8197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859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608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2602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6F8E4-5E8B-4AFC-9F34-31079732856A}" type="datetimeFigureOut">
              <a:rPr lang="ar-SA" smtClean="0"/>
              <a:t>24/11/34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56951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uclear logo low 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14400"/>
            <a:ext cx="12192000" cy="84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3418" y="3434236"/>
            <a:ext cx="10070936" cy="29546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6600" dirty="0" smtClean="0"/>
              <a:t>جـ2:</a:t>
            </a:r>
            <a:endParaRPr lang="ar-SA" sz="60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ar-SA" sz="6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1- المستثنى منه  2-أداة الاستثناء</a:t>
            </a:r>
          </a:p>
          <a:p>
            <a:pPr algn="ctr"/>
            <a:r>
              <a:rPr lang="ar-SA" sz="60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3-المستثنى</a:t>
            </a:r>
            <a:r>
              <a:rPr lang="en-US" sz="6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ar-SA" sz="6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73418" y="1872631"/>
            <a:ext cx="1007093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7200" dirty="0" smtClean="0"/>
              <a:t>س2:ما أركان جملة الاستثناء؟</a:t>
            </a:r>
            <a:endParaRPr lang="ar-SA" sz="7200" dirty="0"/>
          </a:p>
        </p:txBody>
      </p:sp>
      <p:sp>
        <p:nvSpPr>
          <p:cNvPr id="6" name="Rectangle 5"/>
          <p:cNvSpPr/>
          <p:nvPr/>
        </p:nvSpPr>
        <p:spPr>
          <a:xfrm>
            <a:off x="3709902" y="-178265"/>
            <a:ext cx="455605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115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التدريبات</a:t>
            </a:r>
            <a:endParaRPr lang="en-US" sz="11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3418" y="2833346"/>
            <a:ext cx="10070936" cy="38779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6600" dirty="0" smtClean="0"/>
              <a:t>جـ3:</a:t>
            </a:r>
            <a:endParaRPr lang="ar-SA" sz="60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ar-SA" sz="6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1- الاستثناء التام المثبت </a:t>
            </a:r>
          </a:p>
          <a:p>
            <a:pPr algn="ctr"/>
            <a:r>
              <a:rPr lang="ar-SA" sz="6000" dirty="0" smtClean="0">
                <a:latin typeface="Calibri" panose="020F0502020204030204" pitchFamily="34" charset="0"/>
                <a:cs typeface="Arial" panose="020B0604020202020204" pitchFamily="34" charset="0"/>
              </a:rPr>
              <a:t>2- الاستثناء التام المنفي</a:t>
            </a:r>
          </a:p>
          <a:p>
            <a:pPr algn="ctr"/>
            <a:r>
              <a:rPr lang="ar-SA" sz="6000" dirty="0" smtClean="0">
                <a:latin typeface="Calibri" panose="020F0502020204030204" pitchFamily="34" charset="0"/>
                <a:cs typeface="Arial" panose="020B0604020202020204" pitchFamily="34" charset="0"/>
              </a:rPr>
              <a:t>3- الاستثناء المفرغ</a:t>
            </a:r>
            <a:endParaRPr lang="ar-SA" sz="6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73418" y="2003261"/>
            <a:ext cx="1007093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5400" dirty="0"/>
              <a:t>س3:أذكر أساليب الاستثناء مع مثال لكل منها: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3709902" y="-178265"/>
            <a:ext cx="455605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115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التدريبات</a:t>
            </a:r>
            <a:endParaRPr lang="en-US" sz="11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2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3418" y="1742001"/>
            <a:ext cx="100709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4000" dirty="0" smtClean="0"/>
              <a:t>س3:أعرب الجملة الآتية: </a:t>
            </a:r>
            <a:r>
              <a:rPr lang="ar-SA" sz="4000" u="sng" dirty="0"/>
              <a:t>حضر المتفرجون الحفل إلا متفرجا</a:t>
            </a:r>
            <a:endParaRPr lang="en-US" sz="4000" dirty="0"/>
          </a:p>
          <a:p>
            <a:endParaRPr lang="ar-SA" sz="4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709902" y="-178265"/>
            <a:ext cx="455605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115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التدريبات</a:t>
            </a:r>
            <a:endParaRPr lang="en-US" sz="11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39324"/>
              </p:ext>
            </p:extLst>
          </p:nvPr>
        </p:nvGraphicFramePr>
        <p:xfrm>
          <a:off x="137955" y="2561530"/>
          <a:ext cx="11840684" cy="410052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299062"/>
                <a:gridCol w="9541622"/>
              </a:tblGrid>
              <a:tr h="683421">
                <a:tc>
                  <a:txBody>
                    <a:bodyPr/>
                    <a:lstStyle/>
                    <a:p>
                      <a:pPr algn="ctr" rtl="1"/>
                      <a:r>
                        <a:rPr lang="ar-SA" sz="3600" dirty="0" smtClean="0"/>
                        <a:t>الكلمة</a:t>
                      </a:r>
                      <a:endParaRPr lang="ar-S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3600" dirty="0" smtClean="0"/>
                        <a:t>الإعراب</a:t>
                      </a:r>
                      <a:endParaRPr lang="ar-SA" sz="3600" dirty="0"/>
                    </a:p>
                  </a:txBody>
                  <a:tcPr/>
                </a:tc>
              </a:tr>
              <a:tr h="683421">
                <a:tc>
                  <a:txBody>
                    <a:bodyPr/>
                    <a:lstStyle/>
                    <a:p>
                      <a:pPr rtl="1"/>
                      <a:r>
                        <a:rPr lang="ar-SA" sz="3600" dirty="0" smtClean="0"/>
                        <a:t>حضر</a:t>
                      </a:r>
                      <a:endParaRPr lang="ar-S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3600" dirty="0" smtClean="0"/>
                        <a:t>فعل ماض مبني على الفتح</a:t>
                      </a:r>
                      <a:endParaRPr lang="ar-SA" sz="3600" dirty="0"/>
                    </a:p>
                  </a:txBody>
                  <a:tcPr/>
                </a:tc>
              </a:tr>
              <a:tr h="683421">
                <a:tc>
                  <a:txBody>
                    <a:bodyPr/>
                    <a:lstStyle/>
                    <a:p>
                      <a:pPr rtl="1"/>
                      <a:r>
                        <a:rPr lang="ar-SA" sz="3600" dirty="0" smtClean="0"/>
                        <a:t>المتفرجون</a:t>
                      </a:r>
                      <a:endParaRPr lang="ar-S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3600" dirty="0" smtClean="0"/>
                        <a:t>فاعل</a:t>
                      </a:r>
                      <a:r>
                        <a:rPr lang="ar-SA" sz="3600" baseline="0" dirty="0" smtClean="0"/>
                        <a:t> مرفوع وعلامة رفعه الواو لأنه جمع مذكر سالم</a:t>
                      </a:r>
                      <a:endParaRPr lang="ar-SA" sz="3600" dirty="0"/>
                    </a:p>
                  </a:txBody>
                  <a:tcPr/>
                </a:tc>
              </a:tr>
              <a:tr h="683421">
                <a:tc>
                  <a:txBody>
                    <a:bodyPr/>
                    <a:lstStyle/>
                    <a:p>
                      <a:pPr rtl="1"/>
                      <a:r>
                        <a:rPr lang="ar-SA" sz="3600" dirty="0" smtClean="0"/>
                        <a:t>الحفل</a:t>
                      </a:r>
                      <a:endParaRPr lang="ar-S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3600" dirty="0" smtClean="0"/>
                        <a:t>مفعول به منصوب وعلامة نصبه الفتحة الظاهرة على آخره.</a:t>
                      </a:r>
                      <a:endParaRPr lang="ar-SA" sz="3600" dirty="0"/>
                    </a:p>
                  </a:txBody>
                  <a:tcPr/>
                </a:tc>
              </a:tr>
              <a:tr h="683421">
                <a:tc>
                  <a:txBody>
                    <a:bodyPr/>
                    <a:lstStyle/>
                    <a:p>
                      <a:pPr rtl="1"/>
                      <a:r>
                        <a:rPr lang="ar-SA" sz="3600" dirty="0" smtClean="0"/>
                        <a:t>إلا</a:t>
                      </a:r>
                      <a:endParaRPr lang="ar-S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3600" dirty="0" smtClean="0"/>
                        <a:t>أداة استثناء</a:t>
                      </a:r>
                      <a:endParaRPr lang="ar-SA" sz="3600" dirty="0"/>
                    </a:p>
                  </a:txBody>
                  <a:tcPr/>
                </a:tc>
              </a:tr>
              <a:tr h="683421">
                <a:tc>
                  <a:txBody>
                    <a:bodyPr/>
                    <a:lstStyle/>
                    <a:p>
                      <a:pPr rtl="1"/>
                      <a:r>
                        <a:rPr lang="ar-SA" sz="3600" dirty="0" smtClean="0"/>
                        <a:t>متفرجاً</a:t>
                      </a:r>
                      <a:endParaRPr lang="ar-S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ar-SA" sz="3600" dirty="0" smtClean="0"/>
                        <a:t>مستثنى منصوب وعلامة نصبه الفتحة الظاهرة على آخره</a:t>
                      </a:r>
                      <a:endParaRPr lang="ar-SA" sz="3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4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0" y="913387"/>
            <a:ext cx="6823374" cy="42903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55970" y="1190050"/>
            <a:ext cx="4221027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عمر الأعمى</a:t>
            </a:r>
          </a:p>
          <a:p>
            <a:r>
              <a:rPr lang="ar-SA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محمد بدير</a:t>
            </a:r>
          </a:p>
          <a:p>
            <a:r>
              <a:rPr lang="ar-SA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سلمان باقدو</a:t>
            </a:r>
          </a:p>
          <a:p>
            <a:r>
              <a:rPr lang="ar-SA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عبدالعزيز نصار</a:t>
            </a:r>
          </a:p>
          <a:p>
            <a:r>
              <a:rPr lang="ar-SA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عبدالعزيز الغامدي</a:t>
            </a:r>
          </a:p>
          <a:p>
            <a:r>
              <a:rPr lang="ar-SA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مصلح الزهراني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7281" y="5345033"/>
            <a:ext cx="6811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إشراف الأستاذ: علي آل هادي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86407" y="55645"/>
            <a:ext cx="496161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7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شكراً لاستماعكم</a:t>
            </a:r>
            <a:endParaRPr lang="en-US" sz="7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37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6544" y="2110595"/>
            <a:ext cx="101846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sz="6000" dirty="0">
                <a:latin typeface="Calibri" panose="020F0502020204030204" pitchFamily="34" charset="0"/>
                <a:ea typeface="Calibri" panose="020F0502020204030204" pitchFamily="34" charset="0"/>
              </a:rPr>
              <a:t>هو إخراج ما بعد أداة الاستثناء من حكم ما قبلها , أي إخراج المستثنى من حكم المستثنى منه</a:t>
            </a:r>
            <a:r>
              <a:rPr lang="en-US" sz="6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. </a:t>
            </a:r>
            <a:endParaRPr lang="ar-SA" sz="6000" dirty="0"/>
          </a:p>
        </p:txBody>
      </p:sp>
      <p:sp>
        <p:nvSpPr>
          <p:cNvPr id="2" name="Rectangle 1"/>
          <p:cNvSpPr/>
          <p:nvPr/>
        </p:nvSpPr>
        <p:spPr>
          <a:xfrm>
            <a:off x="1655580" y="1872631"/>
            <a:ext cx="8906605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239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الاستثناء</a:t>
            </a:r>
            <a:endParaRPr lang="en-US" sz="239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2 -0.46088 " pathEditMode="relative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2" grpId="1"/>
      <p:bldP spid="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38170" y="1872631"/>
            <a:ext cx="6141426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239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أركانه</a:t>
            </a:r>
            <a:endParaRPr lang="en-US" sz="239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79" y="2282258"/>
            <a:ext cx="7742807" cy="31618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26" y="2619954"/>
            <a:ext cx="7010400" cy="24549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79" y="2296299"/>
            <a:ext cx="7873171" cy="31542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09898" y="2568337"/>
            <a:ext cx="10659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جاء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     الأطفالُ                          إلاّ                        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خالداً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ar-SA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2 -0.46088 " pathEditMode="relative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4.16667E-7 3.7037E-6 C 0.01419 0.01875 0.00768 0.01482 0.01732 0.01921 C 0.01914 0.02222 0.02175 0.02732 0.02383 0.02894 C 0.02774 0.03148 0.0319 0.03264 0.03581 0.03472 C 0.0474 0.04074 0.03776 0.03588 0.04662 0.04236 C 0.04948 0.04445 0.05248 0.04607 0.05534 0.04815 C 0.0569 0.04931 0.0582 0.05093 0.05977 0.05208 C 0.06406 0.05486 0.06836 0.05718 0.07279 0.05972 C 0.075 0.06111 0.07708 0.06296 0.0793 0.06366 L 0.08685 0.06551 C 0.08906 0.0662 0.09128 0.0669 0.09336 0.06759 C 0.0987 0.06875 0.10339 0.06945 0.1086 0.0713 C 0.11159 0.07245 0.11445 0.07407 0.11732 0.07523 C 0.12083 0.07662 0.12813 0.07824 0.13151 0.07917 C 0.1336 0.07963 0.13581 0.08032 0.13802 0.08102 C 0.1405 0.08171 0.1431 0.08218 0.14557 0.08287 C 0.14779 0.08357 0.15 0.08426 0.15208 0.08495 C 0.15391 0.08542 0.15573 0.08634 0.15755 0.08681 C 0.16081 0.08773 0.16406 0.0882 0.16732 0.08866 C 0.16875 0.08935 0.17018 0.09028 0.17175 0.09074 C 0.17943 0.09329 0.18399 0.09282 0.19232 0.09653 C 0.19375 0.09722 0.19518 0.09792 0.19675 0.09838 C 0.19922 0.09931 0.20182 0.09954 0.2043 0.10023 C 0.20651 0.10093 0.2086 0.10162 0.21081 0.10232 C 0.21185 0.10301 0.21302 0.1037 0.21406 0.10417 C 0.21966 0.10671 0.22318 0.10695 0.2293 0.1081 C 0.23034 0.1088 0.23138 0.10949 0.23255 0.10995 C 0.2362 0.11157 0.24349 0.11389 0.24349 0.11389 C 0.24414 0.11574 0.24466 0.11806 0.24557 0.11968 C 0.2461 0.1206 0.25195 0.12824 0.25326 0.1294 C 0.2543 0.13032 0.25534 0.13056 0.25651 0.13125 C 0.26693 0.14977 0.25586 0.13102 0.26406 0.14282 C 0.26485 0.14398 0.26537 0.14583 0.26628 0.14676 C 0.26797 0.14838 0.26992 0.14931 0.27175 0.15046 C 0.27279 0.15255 0.2737 0.15486 0.275 0.15625 C 0.27852 0.16088 0.27904 0.15949 0.28255 0.16204 C 0.28412 0.1632 0.28542 0.16482 0.28685 0.16597 C 0.28802 0.1669 0.29024 0.16806 0.29024 0.16806 L 0.28581 0.15255 " pathEditMode="relative" ptsTypes="AAAAAAAAAAAAAAAAAAAAAAAAAAAAAAAAAAAAAA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-8.33333E-7 0.00023 C 0.00013 0.01875 -8.33333E-7 0.01481 0.00013 0.01921 C 0.00013 0.02222 0.00026 0.02731 0.00026 0.02893 C 0.00026 0.03148 0.00039 0.03264 0.00039 0.03472 C 0.00052 0.04074 0.00039 0.03588 0.00052 0.04236 C 0.00052 0.04444 0.00065 0.04606 0.00065 0.04815 C 0.00065 0.04931 0.00065 0.05093 0.00065 0.05208 C 0.00078 0.05486 0.00078 0.05718 0.00091 0.05972 C 0.00091 0.06111 0.00091 0.06296 0.00091 0.06366 L 0.00104 0.06551 C 0.00104 0.0662 0.00117 0.0669 0.00117 0.06759 C 0.00117 0.06875 0.0013 0.06944 0.0013 0.0713 C 0.00143 0.07245 0.00143 0.07407 0.00143 0.07523 C 0.00156 0.07662 0.00156 0.07824 0.00169 0.07917 C 0.00169 0.07963 0.00169 0.08032 0.00169 0.08102 C 0.00182 0.08171 0.00182 0.08218 0.00182 0.08287 C 0.00182 0.08356 0.00182 0.08426 0.00195 0.08495 C 0.00195 0.08542 0.00195 0.08634 0.00195 0.08681 C 0.00208 0.08773 0.00208 0.08819 0.00208 0.08866 C 0.00208 0.08935 0.00221 0.09028 0.00221 0.09074 C 0.00221 0.09329 0.00234 0.09282 0.00247 0.09653 C 0.00247 0.09722 0.00247 0.09792 0.00247 0.09838 C 0.00247 0.09931 0.00261 0.09954 0.00261 0.10023 C 0.00261 0.10093 0.00261 0.10162 0.00274 0.10231 C 0.00274 0.10301 0.00274 0.1037 0.00274 0.10417 C 0.00274 0.10671 0.00287 0.10694 0.00287 0.1081 C 0.003 0.1088 0.003 0.10949 0.003 0.10995 C 0.003 0.11157 0.00313 0.11389 0.00313 0.11412 C 0.00313 0.11574 0.00313 0.11806 0.00313 0.11968 C 0.00313 0.1206 0.00326 0.12824 0.00326 0.1294 C 0.00326 0.13032 0.00326 0.13056 0.00326 0.13125 C 0.00339 0.14977 0.00326 0.13102 0.00339 0.14282 C 0.00339 0.14398 0.00339 0.14583 0.00339 0.14676 C 0.00339 0.14838 0.00339 0.14931 0.00352 0.15046 C 0.00352 0.15255 0.00352 0.15486 0.00352 0.15625 C 0.00352 0.16088 0.00352 0.15949 0.00365 0.16204 C 0.00365 0.16319 0.00365 0.16481 0.00365 0.16597 C 0.00365 0.1669 0.00378 0.16806 0.00378 0.16829 L 0.00365 0.15255 " pathEditMode="relative" rAng="0" ptsTypes="AAAAAAAAAAAAAAAAAAAAAAAAAAAAAAAAAAAAAA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2.08333E-7 0.00023 C -0.00964 0.01875 -2.08333E-7 0.01482 -0.00964 0.01922 C -0.00964 0.02223 -0.01914 0.02732 -0.01914 0.02894 C -0.01914 0.03148 -0.02839 0.03264 -0.02839 0.03473 C -0.03776 0.04074 -0.02839 0.03588 -0.03776 0.04236 C -0.03776 0.04445 -0.04727 0.04607 -0.04727 0.04815 C -0.04727 0.04931 -0.04727 0.05093 -0.04727 0.05209 C -0.05651 0.05486 -0.05651 0.05718 -0.06602 0.05973 C -0.06602 0.06111 -0.06602 0.06297 -0.06602 0.06366 L -0.07539 0.06551 C -0.07539 0.06621 -0.08477 0.0669 -0.08477 0.0676 C -0.08477 0.06875 -0.09427 0.06945 -0.09427 0.0713 C -0.10378 0.07246 -0.10378 0.07408 -0.10378 0.07523 C -0.11302 0.07662 -0.11302 0.07824 -0.1224 0.07917 C -0.1224 0.07963 -0.1224 0.08033 -0.1224 0.08102 C -0.1319 0.08172 -0.1319 0.08218 -0.1319 0.08287 C -0.1319 0.08357 -0.1319 0.08426 -0.14115 0.08496 C -0.14115 0.08542 -0.14115 0.08635 -0.14115 0.08681 C -0.15065 0.08773 -0.15065 0.0882 -0.15065 0.08866 C -0.15065 0.08936 -0.16003 0.09028 -0.16003 0.09074 C -0.16003 0.09329 -0.1694 0.09283 -0.17891 0.09653 C -0.17891 0.09723 -0.17891 0.09792 -0.17891 0.09838 C -0.17891 0.09931 -0.18841 0.09954 -0.18841 0.10023 C -0.18841 0.10093 -0.18841 0.10162 -0.19766 0.10232 C -0.19766 0.10301 -0.19766 0.10371 -0.19766 0.10417 C -0.19766 0.10672 -0.20703 0.10695 -0.20703 0.10811 C -0.21654 0.1088 -0.21654 0.10949 -0.21654 0.10996 C -0.21654 0.11158 -0.22578 0.11389 -0.22578 0.11412 C -0.22578 0.11574 -0.22578 0.11806 -0.22578 0.11968 C -0.22578 0.12061 -0.23529 0.12824 -0.23529 0.1294 C -0.23529 0.13033 -0.23529 0.13056 -0.23529 0.13125 C -0.24466 0.14977 -0.23529 0.13102 -0.24466 0.14283 C -0.24466 0.14398 -0.24466 0.14584 -0.24466 0.14676 C -0.24466 0.14838 -0.24466 0.14931 -0.25404 0.15047 C -0.25404 0.15255 -0.25404 0.15486 -0.25404 0.15625 C -0.25404 0.16088 -0.25404 0.15949 -0.26341 0.16204 C -0.26341 0.1632 -0.26341 0.16482 -0.26341 0.16598 C -0.26341 0.1669 -0.27266 0.16806 -0.27266 0.16829 L -0.26341 0.15255 " pathEditMode="relative" rAng="0" ptsTypes="AAAAAAAAAAAAAAAAAAAAAAAAAAAAAAAAAAAAAA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33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413" y="1872631"/>
            <a:ext cx="6950942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239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أقسامه</a:t>
            </a:r>
            <a:endParaRPr lang="en-US" sz="239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84528" y="2390295"/>
            <a:ext cx="20345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ar-SA" sz="5400" b="1" dirty="0" smtClean="0">
                <a:ln/>
                <a:solidFill>
                  <a:schemeClr val="accent4"/>
                </a:solidFill>
              </a:rPr>
              <a:t>الحروف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74975" y="2390295"/>
            <a:ext cx="18678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ar-SA" sz="5400" b="1" dirty="0" smtClean="0">
                <a:ln/>
                <a:solidFill>
                  <a:schemeClr val="accent4"/>
                </a:solidFill>
              </a:rPr>
              <a:t>الأسماء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3831" y="2390295"/>
            <a:ext cx="1608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ar-SA" sz="5400" b="1" dirty="0" smtClean="0">
                <a:ln/>
                <a:solidFill>
                  <a:schemeClr val="accent4"/>
                </a:solidFill>
              </a:rPr>
              <a:t>الأفعال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04811" y="3553097"/>
            <a:ext cx="1914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إلاّ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3678" y="3310010"/>
            <a:ext cx="1914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غير</a:t>
            </a:r>
            <a:endParaRPr lang="ar-SA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3678" y="4476452"/>
            <a:ext cx="1914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سوى</a:t>
            </a:r>
            <a:endParaRPr lang="ar-SA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448" y="3415790"/>
            <a:ext cx="1914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خلا</a:t>
            </a:r>
            <a:endParaRPr lang="ar-SA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4642" y="4503085"/>
            <a:ext cx="1914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حاشا</a:t>
            </a:r>
            <a:endParaRPr lang="ar-SA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24818" y="5509819"/>
            <a:ext cx="19142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عدا</a:t>
            </a:r>
            <a:endParaRPr lang="ar-SA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2 -0.46088 " pathEditMode="relative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848139" y="1457740"/>
            <a:ext cx="12059478" cy="1867826"/>
          </a:xfrm>
          <a:prstGeom prst="roundRect">
            <a:avLst/>
          </a:prstGeom>
          <a:solidFill>
            <a:schemeClr val="tx1">
              <a:alpha val="53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Rectangle 1"/>
          <p:cNvSpPr/>
          <p:nvPr/>
        </p:nvSpPr>
        <p:spPr>
          <a:xfrm>
            <a:off x="2759249" y="1872631"/>
            <a:ext cx="669927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239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أنواعه</a:t>
            </a:r>
            <a:endParaRPr lang="en-US" sz="239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46736" y="1559989"/>
            <a:ext cx="208903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ar-SA" sz="5400" b="1" dirty="0" smtClean="0">
                <a:ln/>
                <a:solidFill>
                  <a:schemeClr val="accent4"/>
                </a:solidFill>
              </a:rPr>
              <a:t>تام مثبت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61163" y="3223751"/>
            <a:ext cx="207460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ar-SA" sz="5400" b="1" dirty="0" smtClean="0">
                <a:ln/>
                <a:solidFill>
                  <a:schemeClr val="accent4"/>
                </a:solidFill>
              </a:rPr>
              <a:t>تام منفي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86331" y="5139311"/>
            <a:ext cx="533259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ar-SA" sz="5400" b="1" dirty="0" smtClean="0">
                <a:ln/>
                <a:solidFill>
                  <a:schemeClr val="accent4"/>
                </a:solidFill>
              </a:rPr>
              <a:t>ناقص منفي (مفرغ)</a:t>
            </a:r>
            <a:endParaRPr lang="en-US" sz="5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65271" y="1674339"/>
            <a:ext cx="42675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حفظت </a:t>
            </a:r>
            <a:r>
              <a:rPr lang="ar-SA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القصيدة</a:t>
            </a:r>
            <a:r>
              <a:rPr lang="ar-SA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إلا </a:t>
            </a:r>
            <a:r>
              <a:rPr lang="ar-SA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بيتين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6490" y="2530810"/>
            <a:ext cx="40227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A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أثبت حفظ المستثنى منه</a:t>
            </a:r>
            <a:endParaRPr lang="ar-SA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7773" y="2520724"/>
            <a:ext cx="36835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A" sz="3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ونفي حفظ المستثنى</a:t>
            </a:r>
            <a:endParaRPr lang="ar-SA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66015" y="3450812"/>
            <a:ext cx="43572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لم أحفظ </a:t>
            </a:r>
            <a:r>
              <a:rPr lang="ar-SA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القصيدة</a:t>
            </a:r>
            <a:r>
              <a:rPr lang="ar-SA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إلا </a:t>
            </a:r>
            <a:r>
              <a:rPr lang="ar-SA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بيتين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92118" y="4267527"/>
            <a:ext cx="40227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A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نفي حفظ المستثنى منه</a:t>
            </a:r>
            <a:endParaRPr lang="ar-SA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73401" y="4283945"/>
            <a:ext cx="36835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A" sz="3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وأثبت حفظ المستثنى</a:t>
            </a:r>
            <a:endParaRPr lang="ar-SA" sz="3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3148" y="5340218"/>
            <a:ext cx="29290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لم أحفظ إلا </a:t>
            </a:r>
            <a:r>
              <a:rPr lang="ar-SA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بيتين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92374" y="6066177"/>
            <a:ext cx="40227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ar-SA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لم يذكر المستثنى منه</a:t>
            </a:r>
            <a:endParaRPr lang="ar-SA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39830" y="6189288"/>
            <a:ext cx="69525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ملاحظة: الاستثناء المفرغ لا يكون إلا في الجمل المنفية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912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2 -0.46088 " pathEditMode="relative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2.5E-6 0.2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5 L 0.00456 0.5046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1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2" grpId="0"/>
      <p:bldP spid="2" grpId="1"/>
      <p:bldP spid="2" grpId="2"/>
      <p:bldP spid="4" grpId="0"/>
      <p:bldP spid="5" grpId="0"/>
      <p:bldP spid="6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723861" y="2946056"/>
            <a:ext cx="8733181" cy="1710644"/>
          </a:xfrm>
          <a:prstGeom prst="roundRect">
            <a:avLst/>
          </a:prstGeom>
          <a:gradFill>
            <a:gsLst>
              <a:gs pos="0">
                <a:schemeClr val="accent1">
                  <a:tint val="60000"/>
                  <a:satMod val="100000"/>
                  <a:lumMod val="110000"/>
                  <a:alpha val="61000"/>
                </a:schemeClr>
              </a:gs>
              <a:gs pos="100000">
                <a:schemeClr val="accent1">
                  <a:tint val="70000"/>
                  <a:satMod val="100000"/>
                  <a:lumMod val="100000"/>
                  <a:alpha val="54000"/>
                </a:schemeClr>
              </a:gs>
            </a:gsLst>
            <a:lin ang="5400000"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Rounded Rectangle 10"/>
          <p:cNvSpPr/>
          <p:nvPr/>
        </p:nvSpPr>
        <p:spPr>
          <a:xfrm>
            <a:off x="122386" y="2946056"/>
            <a:ext cx="3389439" cy="3716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مثال الحالة 2:</a:t>
            </a:r>
            <a:r>
              <a:rPr lang="ar-S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ar-S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(أكلت الطعام سوى الفاكهةِ) </a:t>
            </a:r>
          </a:p>
          <a:p>
            <a:pPr algn="ctr"/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سوى: مستثنى منصوب</a:t>
            </a:r>
          </a:p>
          <a:p>
            <a:pPr algn="ctr"/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الفاكهة: مضاف إليه مجرور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22387" y="2946056"/>
            <a:ext cx="3389439" cy="3716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مثال الحالة 1:</a:t>
            </a:r>
            <a:r>
              <a:rPr lang="ar-S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ar-S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(لكل داء دواء يستطب به إلا </a:t>
            </a:r>
            <a:r>
              <a:rPr lang="ar-SA" sz="3200" b="1" u="sng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الحماقةَ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أعيت من يداويها) </a:t>
            </a:r>
            <a:endParaRPr lang="ar-SA" sz="32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الحماقة 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مستثنى منصوب بالفتحة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56173" y="1656520"/>
            <a:ext cx="5300869" cy="9806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Rectangle 3"/>
          <p:cNvSpPr/>
          <p:nvPr/>
        </p:nvSpPr>
        <p:spPr>
          <a:xfrm>
            <a:off x="2788104" y="1872631"/>
            <a:ext cx="6641562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239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إعرابه</a:t>
            </a:r>
            <a:endParaRPr lang="en-US" sz="239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655" y="1713851"/>
            <a:ext cx="3248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ar-SA" sz="5400" b="1" dirty="0" smtClean="0">
                <a:ln/>
                <a:solidFill>
                  <a:schemeClr val="accent4"/>
                </a:solidFill>
              </a:rPr>
              <a:t>الاستثناء التام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1825" y="2946056"/>
            <a:ext cx="858355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الحالة الأولى : إذا كانت أداة الاستثناء هي </a:t>
            </a:r>
            <a:r>
              <a:rPr lang="ar-SA" sz="3600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(إلا) </a:t>
            </a:r>
            <a:r>
              <a:rPr lang="ar-SA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فيعرب الاسم الواقع بعدها مستثنى منصوب</a:t>
            </a:r>
            <a:endParaRPr lang="ar-SA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11825" y="4656700"/>
            <a:ext cx="8583557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الحالة الثانية : إذا كانت أداة الاستثناء هي </a:t>
            </a:r>
            <a:r>
              <a:rPr lang="ar-SA" sz="3600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(غير، سوى) </a:t>
            </a:r>
            <a:r>
              <a:rPr lang="ar-SA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فتعرب أداة الاستثناء مستثنى منصوب ويعرب الاسم الواقع بعدها مضافاً إليه</a:t>
            </a:r>
            <a:endParaRPr lang="ar-SA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478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2 -0.46088 " pathEditMode="relative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2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  <p:bldP spid="10" grpId="0" animBg="1"/>
      <p:bldP spid="10" grpId="1" animBg="1"/>
      <p:bldP spid="7" grpId="0" animBg="1"/>
      <p:bldP spid="4" grpId="0"/>
      <p:bldP spid="4" grpId="1"/>
      <p:bldP spid="4" grpId="2"/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604591" y="3452343"/>
            <a:ext cx="8852451" cy="1350130"/>
          </a:xfrm>
          <a:prstGeom prst="roundRect">
            <a:avLst/>
          </a:prstGeom>
          <a:gradFill>
            <a:gsLst>
              <a:gs pos="0">
                <a:schemeClr val="accent1">
                  <a:tint val="60000"/>
                  <a:satMod val="100000"/>
                  <a:lumMod val="110000"/>
                  <a:alpha val="61000"/>
                </a:schemeClr>
              </a:gs>
              <a:gs pos="100000">
                <a:schemeClr val="accent1">
                  <a:tint val="70000"/>
                  <a:satMod val="100000"/>
                  <a:lumMod val="100000"/>
                  <a:alpha val="54000"/>
                </a:schemeClr>
              </a:gs>
            </a:gsLst>
            <a:lin ang="5400000"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Rounded Rectangle 9"/>
          <p:cNvSpPr/>
          <p:nvPr/>
        </p:nvSpPr>
        <p:spPr>
          <a:xfrm>
            <a:off x="122387" y="980661"/>
            <a:ext cx="3389439" cy="5681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مثال الحالة 1:</a:t>
            </a:r>
            <a:r>
              <a:rPr lang="ar-S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ar-S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ar-SA" sz="3200" dirty="0"/>
              <a:t> 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لا يشك في المخلص أحدٌ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غيرَ 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الضعفاء . 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غيرَ: مستثنى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منصوب</a:t>
            </a:r>
          </a:p>
          <a:p>
            <a:pPr algn="ctr"/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الضعفاء: مضاف إليه</a:t>
            </a:r>
          </a:p>
          <a:p>
            <a:pPr algn="ctr"/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ما 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قام الطلاب إلا زيداً </a:t>
            </a:r>
            <a:endParaRPr lang="ar-SA" sz="32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زيداً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 مستثنى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منصوب.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22386" y="980661"/>
            <a:ext cx="3389439" cy="5681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مثال الحالة 2:</a:t>
            </a:r>
          </a:p>
          <a:p>
            <a:pPr algn="ctr"/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لا يشك في المخلص أحد غيرُ الضعفاء.</a:t>
            </a:r>
          </a:p>
          <a:p>
            <a:pPr algn="ctr"/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غيرُ : بدل من أحد مرفوع مثله</a:t>
            </a:r>
          </a:p>
          <a:p>
            <a:pPr algn="ctr"/>
            <a:r>
              <a:rPr lang="ar-S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ar-SA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ما قام الطلاب إلاّ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زيدٌ.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زيدٌ 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 بدل من الطلاب مرفوع مثله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 </a:t>
            </a:r>
            <a:endParaRPr lang="ar-SA" sz="32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156173" y="1683025"/>
            <a:ext cx="5300869" cy="9541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Rectangle 3"/>
          <p:cNvSpPr/>
          <p:nvPr/>
        </p:nvSpPr>
        <p:spPr>
          <a:xfrm>
            <a:off x="4332666" y="-178265"/>
            <a:ext cx="331052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115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إعرابه</a:t>
            </a:r>
            <a:endParaRPr lang="en-US" sz="11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6034" y="1488566"/>
            <a:ext cx="10455965" cy="19059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ar-SA" sz="5400" b="1" dirty="0" smtClean="0">
                <a:ln/>
                <a:solidFill>
                  <a:schemeClr val="accent4"/>
                </a:solidFill>
              </a:rPr>
              <a:t>الاستثناء التام المنفي</a:t>
            </a:r>
          </a:p>
          <a:p>
            <a:pPr>
              <a:lnSpc>
                <a:spcPct val="150000"/>
              </a:lnSpc>
            </a:pPr>
            <a:r>
              <a:rPr lang="ar-SA" sz="2800" b="1" dirty="0" smtClean="0"/>
              <a:t>يجوز </a:t>
            </a:r>
            <a:r>
              <a:rPr lang="ar-SA" sz="2800" b="1" dirty="0"/>
              <a:t>لك أن تعرب المستثنى بـ (إلاّ , غير , سوى ) على وجهين :</a:t>
            </a:r>
            <a:endParaRPr lang="en-US" sz="2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9253" y="3544273"/>
            <a:ext cx="896786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الحالة الأولى : </a:t>
            </a:r>
            <a:r>
              <a:rPr lang="ar-SA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أن يكون </a:t>
            </a:r>
            <a:r>
              <a:rPr lang="ar-SA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مستثنى منصوب (أي على نفس غرار الشريحة السابقة)</a:t>
            </a:r>
            <a:endParaRPr lang="ar-SA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4591" y="4802473"/>
            <a:ext cx="849079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الحالة الثانية : </a:t>
            </a:r>
            <a:r>
              <a:rPr lang="ar-SA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أن </a:t>
            </a:r>
            <a:r>
              <a:rPr lang="ar-SA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يعرب المستثنى (بدلاً) </a:t>
            </a:r>
            <a:r>
              <a:rPr lang="ar-SA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من الاسم الذي قبله , أي بدلاً من المستثنى منه , وتعرب إلاّ أداة حصر</a:t>
            </a:r>
          </a:p>
        </p:txBody>
      </p:sp>
    </p:spTree>
    <p:extLst>
      <p:ext uri="{BB962C8B-B14F-4D97-AF65-F5344CB8AC3E}">
        <p14:creationId xmlns:p14="http://schemas.microsoft.com/office/powerpoint/2010/main" val="18260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00105 0.188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42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  <p:bldP spid="11" grpId="0" animBg="1"/>
      <p:bldP spid="7" grpId="0" animBg="1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2765" y="3896139"/>
            <a:ext cx="11862078" cy="276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أمثلة</a:t>
            </a:r>
            <a:r>
              <a:rPr lang="ar-SA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ar-SA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لم يبقَ في المدرسةِ إلا المديرُ . 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المدير : فاعل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مرفوع</a:t>
            </a:r>
            <a:b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ما 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لبست إلا ثوباً .</a:t>
            </a:r>
            <a:r>
              <a:rPr lang="ar-SA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ثوباً : مفعول به </a:t>
            </a:r>
            <a:r>
              <a:rPr lang="ar-SA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منصوب</a:t>
            </a:r>
          </a:p>
          <a:p>
            <a:pPr algn="ctr"/>
            <a:r>
              <a:rPr lang="ar-SA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ملاحظة: نعرب الجملة كأن أداة الاستثناء حذفت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56173" y="1683025"/>
            <a:ext cx="5300869" cy="9541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Rectangle 3"/>
          <p:cNvSpPr/>
          <p:nvPr/>
        </p:nvSpPr>
        <p:spPr>
          <a:xfrm>
            <a:off x="4332666" y="-178265"/>
            <a:ext cx="331052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115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إعرابه</a:t>
            </a:r>
            <a:endParaRPr lang="en-US" sz="11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6034" y="1488566"/>
            <a:ext cx="10455965" cy="11848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ar-SA" sz="5400" b="1" dirty="0" smtClean="0">
                <a:ln/>
                <a:solidFill>
                  <a:schemeClr val="accent4"/>
                </a:solidFill>
              </a:rPr>
              <a:t>الاستثناء المفرغ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6974" y="3027448"/>
            <a:ext cx="896786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3600" dirty="0"/>
              <a:t>يعرب المستثنى حسب موقعه من الجملة</a:t>
            </a:r>
          </a:p>
        </p:txBody>
      </p:sp>
    </p:spTree>
    <p:extLst>
      <p:ext uri="{BB962C8B-B14F-4D97-AF65-F5344CB8AC3E}">
        <p14:creationId xmlns:p14="http://schemas.microsoft.com/office/powerpoint/2010/main" val="422305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uiExpand="1" build="p" animBg="1"/>
      <p:bldP spid="7" grpId="0" animBg="1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05703" y="1872631"/>
            <a:ext cx="9206366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239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التدريبات</a:t>
            </a:r>
            <a:endParaRPr lang="en-US" sz="239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3418" y="1872631"/>
            <a:ext cx="10070936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11500" dirty="0" smtClean="0"/>
              <a:t>س1:عرف الاستثناء:</a:t>
            </a:r>
            <a:endParaRPr lang="ar-SA" sz="11500" dirty="0"/>
          </a:p>
        </p:txBody>
      </p:sp>
      <p:sp>
        <p:nvSpPr>
          <p:cNvPr id="5" name="TextBox 4"/>
          <p:cNvSpPr txBox="1"/>
          <p:nvPr/>
        </p:nvSpPr>
        <p:spPr>
          <a:xfrm>
            <a:off x="1073418" y="3512614"/>
            <a:ext cx="10070936" cy="29546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6600" dirty="0" smtClean="0"/>
              <a:t>جـ1:</a:t>
            </a:r>
            <a:r>
              <a:rPr lang="ar-SA" sz="6000" dirty="0" smtClean="0">
                <a:latin typeface="Calibri" panose="020F0502020204030204" pitchFamily="34" charset="0"/>
                <a:ea typeface="Calibri" panose="020F0502020204030204" pitchFamily="34" charset="0"/>
              </a:rPr>
              <a:t>هو إخراج ما بعد أداة الاستثناء من حكم ما قبلها , أي إخراج المستثنى من حكم المستثنى منه</a:t>
            </a:r>
            <a:r>
              <a:rPr lang="en-US" sz="6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. </a:t>
            </a:r>
            <a:endParaRPr lang="ar-SA" sz="6000" dirty="0" smtClean="0"/>
          </a:p>
        </p:txBody>
      </p:sp>
    </p:spTree>
    <p:extLst>
      <p:ext uri="{BB962C8B-B14F-4D97-AF65-F5344CB8AC3E}">
        <p14:creationId xmlns:p14="http://schemas.microsoft.com/office/powerpoint/2010/main" val="36667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2 -0.46088 " pathEditMode="relative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4" grpId="0"/>
      <p:bldP spid="5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295</TotalTime>
  <Words>360</Words>
  <Application>Microsoft Office PowerPoint</Application>
  <PresentationFormat>Widescreen</PresentationFormat>
  <Paragraphs>91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Trebuchet MS</vt:lpstr>
      <vt:lpstr>Berlin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alama</dc:creator>
  <cp:lastModifiedBy>Omar Alama</cp:lastModifiedBy>
  <cp:revision>37</cp:revision>
  <dcterms:created xsi:type="dcterms:W3CDTF">2013-09-24T14:10:08Z</dcterms:created>
  <dcterms:modified xsi:type="dcterms:W3CDTF">2013-09-28T14:19:17Z</dcterms:modified>
</cp:coreProperties>
</file>